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0" r:id="rId2"/>
    <p:sldId id="273" r:id="rId3"/>
    <p:sldId id="274" r:id="rId4"/>
    <p:sldId id="258" r:id="rId5"/>
    <p:sldId id="308" r:id="rId6"/>
    <p:sldId id="314" r:id="rId7"/>
    <p:sldId id="304" r:id="rId8"/>
    <p:sldId id="306" r:id="rId9"/>
    <p:sldId id="303" r:id="rId10"/>
    <p:sldId id="278" r:id="rId11"/>
    <p:sldId id="302" r:id="rId12"/>
    <p:sldId id="305" r:id="rId13"/>
    <p:sldId id="256" r:id="rId14"/>
    <p:sldId id="257" r:id="rId15"/>
    <p:sldId id="260" r:id="rId16"/>
    <p:sldId id="275" r:id="rId17"/>
    <p:sldId id="279" r:id="rId18"/>
    <p:sldId id="261" r:id="rId19"/>
    <p:sldId id="264" r:id="rId20"/>
    <p:sldId id="281" r:id="rId21"/>
    <p:sldId id="265" r:id="rId22"/>
    <p:sldId id="283" r:id="rId23"/>
    <p:sldId id="285" r:id="rId24"/>
    <p:sldId id="315" r:id="rId25"/>
    <p:sldId id="316" r:id="rId26"/>
    <p:sldId id="287" r:id="rId27"/>
    <p:sldId id="267" r:id="rId28"/>
    <p:sldId id="312" r:id="rId29"/>
    <p:sldId id="313" r:id="rId30"/>
    <p:sldId id="263" r:id="rId31"/>
    <p:sldId id="268" r:id="rId32"/>
    <p:sldId id="289" r:id="rId33"/>
    <p:sldId id="290" r:id="rId34"/>
    <p:sldId id="291" r:id="rId35"/>
    <p:sldId id="293" r:id="rId36"/>
    <p:sldId id="294" r:id="rId37"/>
    <p:sldId id="295" r:id="rId38"/>
    <p:sldId id="296" r:id="rId39"/>
    <p:sldId id="30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CCE6-6086-40D4-9BC1-AC4B1D1C8F85}" type="datetimeFigureOut">
              <a:rPr lang="en-IN" smtClean="0"/>
              <a:t>28-07-2021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E0BE-47C3-449E-979F-6733FD5691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187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CCE6-6086-40D4-9BC1-AC4B1D1C8F85}" type="datetimeFigureOut">
              <a:rPr lang="en-IN" smtClean="0"/>
              <a:t>28-07-2021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E0BE-47C3-449E-979F-6733FD5691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046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CCE6-6086-40D4-9BC1-AC4B1D1C8F85}" type="datetimeFigureOut">
              <a:rPr lang="en-IN" smtClean="0"/>
              <a:t>28-07-2021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E0BE-47C3-449E-979F-6733FD5691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326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 i="0" cap="none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CCE6-6086-40D4-9BC1-AC4B1D1C8F85}" type="datetimeFigureOut">
              <a:rPr lang="en-IN" smtClean="0"/>
              <a:t>28-07-2021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E0BE-47C3-449E-979F-6733FD5691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811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CCE6-6086-40D4-9BC1-AC4B1D1C8F85}" type="datetimeFigureOut">
              <a:rPr lang="en-IN" smtClean="0"/>
              <a:t>28-07-2021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E0BE-47C3-449E-979F-6733FD5691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38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CCE6-6086-40D4-9BC1-AC4B1D1C8F85}" type="datetimeFigureOut">
              <a:rPr lang="en-IN" smtClean="0"/>
              <a:t>28-07-2021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E0BE-47C3-449E-979F-6733FD5691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017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CCE6-6086-40D4-9BC1-AC4B1D1C8F85}" type="datetimeFigureOut">
              <a:rPr lang="en-IN" smtClean="0"/>
              <a:t>28-07-2021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E0BE-47C3-449E-979F-6733FD5691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50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CCE6-6086-40D4-9BC1-AC4B1D1C8F85}" type="datetimeFigureOut">
              <a:rPr lang="en-IN" smtClean="0"/>
              <a:t>28-07-2021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E0BE-47C3-449E-979F-6733FD5691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303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CCE6-6086-40D4-9BC1-AC4B1D1C8F85}" type="datetimeFigureOut">
              <a:rPr lang="en-IN" smtClean="0"/>
              <a:t>28-07-2021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E0BE-47C3-449E-979F-6733FD5691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959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CCE6-6086-40D4-9BC1-AC4B1D1C8F85}" type="datetimeFigureOut">
              <a:rPr lang="en-IN" smtClean="0"/>
              <a:t>28-07-2021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E0BE-47C3-449E-979F-6733FD5691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161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CCE6-6086-40D4-9BC1-AC4B1D1C8F85}" type="datetimeFigureOut">
              <a:rPr lang="en-IN" smtClean="0"/>
              <a:t>28-07-2021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E0BE-47C3-449E-979F-6733FD5691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720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4CCE6-6086-40D4-9BC1-AC4B1D1C8F85}" type="datetimeFigureOut">
              <a:rPr lang="en-IN" smtClean="0"/>
              <a:t>28-07-2021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4E0BE-47C3-449E-979F-6733FD5691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646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nejm.org/doi/full/10.1056/NEJMoa2102968?query=NC#header_fn1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Selection_bias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4E8262-940E-463A-97F6-F121FA54F83F}"/>
              </a:ext>
            </a:extLst>
          </p:cNvPr>
          <p:cNvSpPr txBox="1"/>
          <p:nvPr/>
        </p:nvSpPr>
        <p:spPr>
          <a:xfrm>
            <a:off x="655064" y="422030"/>
            <a:ext cx="10881865" cy="32496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Treatment of Multisystem Inflammatory Syndrome in Children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                   </a:t>
            </a:r>
            <a:br>
              <a:rPr lang="en-US" sz="48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US" sz="48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1</a:t>
            </a:r>
            <a:r>
              <a:rPr lang="en-US" sz="4800" b="1" kern="1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st</a:t>
            </a:r>
            <a:r>
              <a:rPr lang="en-US" sz="48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 July 2021, NEJM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0536EAF-C2BB-491E-B6BE-DC5215DD7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" y="4337220"/>
            <a:ext cx="7010407" cy="2510343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69A1CF4D-6A0A-4731-AE19-9208D624B1A1}"/>
              </a:ext>
            </a:extLst>
          </p:cNvPr>
          <p:cNvSpPr txBox="1"/>
          <p:nvPr/>
        </p:nvSpPr>
        <p:spPr>
          <a:xfrm>
            <a:off x="1292599" y="4368985"/>
            <a:ext cx="4589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KPC Medical College &amp; Hospital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8DFCA3C-202F-448D-8EDD-6A074D5C0A1A}"/>
              </a:ext>
            </a:extLst>
          </p:cNvPr>
          <p:cNvSpPr txBox="1">
            <a:spLocks/>
          </p:cNvSpPr>
          <p:nvPr/>
        </p:nvSpPr>
        <p:spPr>
          <a:xfrm>
            <a:off x="7841288" y="4484749"/>
            <a:ext cx="3595743" cy="2183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Dr </a:t>
            </a:r>
            <a:r>
              <a:rPr lang="en-US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Sayonee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Das</a:t>
            </a: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PG Resident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Department of Medicine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KPC Medical College &amp; Hospital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Kolkata</a:t>
            </a:r>
          </a:p>
        </p:txBody>
      </p:sp>
    </p:spTree>
    <p:extLst>
      <p:ext uri="{BB962C8B-B14F-4D97-AF65-F5344CB8AC3E}">
        <p14:creationId xmlns:p14="http://schemas.microsoft.com/office/powerpoint/2010/main" val="2318474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23375-8007-4222-BF6E-293CA0F40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64237"/>
            <a:ext cx="9601200" cy="974324"/>
          </a:xfrm>
        </p:spPr>
        <p:txBody>
          <a:bodyPr>
            <a:normAutofit/>
          </a:bodyPr>
          <a:lstStyle/>
          <a:p>
            <a:r>
              <a:rPr lang="en-IN" sz="4000" b="1" i="0" dirty="0"/>
              <a:t>Preliminary WHO case definition</a:t>
            </a:r>
            <a:endParaRPr lang="en-IN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04EC6-62D7-454D-9BD6-64E88732E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278" y="1583776"/>
            <a:ext cx="4724400" cy="4927107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Arial" panose="020B0604020202020204" pitchFamily="34" charset="0"/>
              </a:rPr>
              <a:t>Children and adolescents 0–19 years of age with fever &gt;3 days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US" sz="1600" b="0" i="0" dirty="0">
                <a:effectLst/>
                <a:latin typeface="Arial" panose="020B0604020202020204" pitchFamily="34" charset="0"/>
              </a:rPr>
              <a:t>AND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Arial" panose="020B0604020202020204" pitchFamily="34" charset="0"/>
              </a:rPr>
              <a:t>Two of the following:</a:t>
            </a:r>
          </a:p>
          <a:p>
            <a:pPr algn="l">
              <a:lnSpc>
                <a:spcPct val="120000"/>
              </a:lnSpc>
              <a:buFont typeface="+mj-lt"/>
              <a:buAutoNum type="arabicPeriod"/>
            </a:pPr>
            <a:r>
              <a:rPr lang="en-US" sz="1600" b="0" i="0" dirty="0">
                <a:effectLst/>
                <a:latin typeface="Arial" panose="020B0604020202020204" pitchFamily="34" charset="0"/>
              </a:rPr>
              <a:t>Rash or bilateral non-</a:t>
            </a:r>
            <a:r>
              <a:rPr lang="en-US" sz="1600" dirty="0">
                <a:latin typeface="Arial" panose="020B0604020202020204" pitchFamily="34" charset="0"/>
              </a:rPr>
              <a:t>purulent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 conjunctivitis</a:t>
            </a:r>
            <a:br>
              <a:rPr lang="en-US" sz="1600" b="0" i="0" dirty="0">
                <a:effectLst/>
                <a:latin typeface="Arial" panose="020B0604020202020204" pitchFamily="34" charset="0"/>
              </a:rPr>
            </a:br>
            <a:r>
              <a:rPr lang="en-US" sz="1600" b="0" i="0" dirty="0">
                <a:effectLst/>
                <a:latin typeface="Arial" panose="020B0604020202020204" pitchFamily="34" charset="0"/>
              </a:rPr>
              <a:t>or muco-cutaneous inflammation signs</a:t>
            </a:r>
            <a:br>
              <a:rPr lang="en-US" sz="1600" b="0" i="0" dirty="0">
                <a:effectLst/>
                <a:latin typeface="Arial" panose="020B0604020202020204" pitchFamily="34" charset="0"/>
              </a:rPr>
            </a:br>
            <a:r>
              <a:rPr lang="en-US" sz="1600" b="0" i="0" dirty="0">
                <a:effectLst/>
                <a:latin typeface="Arial" panose="020B0604020202020204" pitchFamily="34" charset="0"/>
              </a:rPr>
              <a:t>(oral, hands or feet)</a:t>
            </a:r>
          </a:p>
          <a:p>
            <a:pPr algn="l">
              <a:lnSpc>
                <a:spcPct val="120000"/>
              </a:lnSpc>
              <a:buFont typeface="+mj-lt"/>
              <a:buAutoNum type="arabicPeriod"/>
            </a:pPr>
            <a:r>
              <a:rPr lang="en-US" sz="1600" b="0" i="0" dirty="0">
                <a:effectLst/>
                <a:latin typeface="Arial" panose="020B0604020202020204" pitchFamily="34" charset="0"/>
              </a:rPr>
              <a:t>Hypotension or shock</a:t>
            </a:r>
          </a:p>
          <a:p>
            <a:pPr algn="l">
              <a:lnSpc>
                <a:spcPct val="120000"/>
              </a:lnSpc>
              <a:buFont typeface="+mj-lt"/>
              <a:buAutoNum type="arabicPeriod"/>
            </a:pPr>
            <a:r>
              <a:rPr lang="en-US" sz="1600" b="0" i="0" dirty="0">
                <a:effectLst/>
                <a:latin typeface="Arial" panose="020B0604020202020204" pitchFamily="34" charset="0"/>
              </a:rPr>
              <a:t>Features of myocardial dysfunction, pericarditis, valvulitis, or coronary abnormalities (including </a:t>
            </a:r>
            <a:r>
              <a:rPr lang="en-US" sz="1600" dirty="0">
                <a:latin typeface="Arial" panose="020B0604020202020204" pitchFamily="34" charset="0"/>
              </a:rPr>
              <a:t>ECHO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 findings or elevated Troponin/</a:t>
            </a:r>
            <a:r>
              <a:rPr lang="en-US" sz="1600" dirty="0">
                <a:latin typeface="Arial" panose="020B0604020202020204" pitchFamily="34" charset="0"/>
              </a:rPr>
              <a:t>NT-pro BNP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)</a:t>
            </a:r>
          </a:p>
          <a:p>
            <a:pPr algn="l">
              <a:lnSpc>
                <a:spcPct val="120000"/>
              </a:lnSpc>
              <a:buFont typeface="+mj-lt"/>
              <a:buAutoNum type="arabicPeriod"/>
            </a:pPr>
            <a:r>
              <a:rPr lang="en-US" sz="1600" b="0" i="0" dirty="0">
                <a:effectLst/>
                <a:latin typeface="Arial" panose="020B0604020202020204" pitchFamily="34" charset="0"/>
              </a:rPr>
              <a:t>Evidence of coagulopathy</a:t>
            </a:r>
            <a:br>
              <a:rPr lang="en-US" sz="1600" b="0" i="0" dirty="0">
                <a:effectLst/>
                <a:latin typeface="Arial" panose="020B0604020202020204" pitchFamily="34" charset="0"/>
              </a:rPr>
            </a:br>
            <a:r>
              <a:rPr lang="en-US" sz="1600" b="0" i="0" dirty="0">
                <a:effectLst/>
                <a:latin typeface="Arial" panose="020B0604020202020204" pitchFamily="34" charset="0"/>
              </a:rPr>
              <a:t>(by </a:t>
            </a:r>
            <a:r>
              <a:rPr lang="en-US" sz="1600" dirty="0">
                <a:latin typeface="Arial" panose="020B0604020202020204" pitchFamily="34" charset="0"/>
              </a:rPr>
              <a:t>PT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, </a:t>
            </a:r>
            <a:r>
              <a:rPr lang="en-US" sz="1600" dirty="0">
                <a:latin typeface="Arial" panose="020B0604020202020204" pitchFamily="34" charset="0"/>
              </a:rPr>
              <a:t>PTT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, elevated d-Dimers)</a:t>
            </a:r>
          </a:p>
          <a:p>
            <a:pPr>
              <a:lnSpc>
                <a:spcPct val="120000"/>
              </a:lnSpc>
            </a:pPr>
            <a:endParaRPr lang="en-IN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0251F2-54DB-4B0B-A5F6-84278D129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6324" y="1583777"/>
            <a:ext cx="4447786" cy="4927106"/>
          </a:xfrm>
        </p:spPr>
        <p:txBody>
          <a:bodyPr>
            <a:no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600" b="0" i="0" dirty="0">
                <a:effectLst/>
                <a:latin typeface="Arial" panose="020B0604020202020204" pitchFamily="34" charset="0"/>
              </a:rPr>
              <a:t>5.     Acute gastrointestinal problems</a:t>
            </a:r>
            <a:br>
              <a:rPr lang="en-US" sz="1600" b="0" i="0" dirty="0">
                <a:effectLst/>
                <a:latin typeface="Arial" panose="020B0604020202020204" pitchFamily="34" charset="0"/>
              </a:rPr>
            </a:br>
            <a:r>
              <a:rPr lang="en-US" sz="1600" b="0" i="0" dirty="0">
                <a:effectLst/>
                <a:latin typeface="Arial" panose="020B0604020202020204" pitchFamily="34" charset="0"/>
              </a:rPr>
              <a:t>       (diarrhea, vomiting, or abdominal pain)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US" sz="1600" b="0" i="0" dirty="0">
                <a:effectLst/>
                <a:latin typeface="Arial" panose="020B0604020202020204" pitchFamily="34" charset="0"/>
              </a:rPr>
              <a:t>AND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Arial" panose="020B0604020202020204" pitchFamily="34" charset="0"/>
              </a:rPr>
              <a:t>Elevated markers of inflammation</a:t>
            </a:r>
            <a:br>
              <a:rPr lang="en-US" sz="1600" b="0" i="0" dirty="0">
                <a:effectLst/>
                <a:latin typeface="Arial" panose="020B0604020202020204" pitchFamily="34" charset="0"/>
              </a:rPr>
            </a:br>
            <a:r>
              <a:rPr lang="en-US" sz="1600" b="0" i="0" dirty="0">
                <a:effectLst/>
                <a:latin typeface="Arial" panose="020B0604020202020204" pitchFamily="34" charset="0"/>
              </a:rPr>
              <a:t>such as ESR, C-reactive protein, or </a:t>
            </a:r>
            <a:r>
              <a:rPr lang="en-US" sz="1600" dirty="0">
                <a:latin typeface="Arial" panose="020B0604020202020204" pitchFamily="34" charset="0"/>
              </a:rPr>
              <a:t>procalcitonin</a:t>
            </a:r>
            <a:endParaRPr lang="en-US" sz="1600" b="0" i="0" dirty="0">
              <a:effectLst/>
              <a:latin typeface="Arial" panose="020B0604020202020204" pitchFamily="34" charset="0"/>
            </a:endParaRPr>
          </a:p>
          <a:p>
            <a:pPr marL="0" indent="0" algn="l">
              <a:lnSpc>
                <a:spcPct val="120000"/>
              </a:lnSpc>
              <a:buNone/>
            </a:pPr>
            <a:r>
              <a:rPr lang="en-US" sz="1600" b="0" i="0" dirty="0">
                <a:effectLst/>
                <a:latin typeface="Arial" panose="020B0604020202020204" pitchFamily="34" charset="0"/>
              </a:rPr>
              <a:t>AND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Arial" panose="020B0604020202020204" pitchFamily="34" charset="0"/>
              </a:rPr>
              <a:t>No other obvious microbial cause of inflammation, including bacterial sepsis,</a:t>
            </a:r>
            <a:br>
              <a:rPr lang="en-US" sz="1600" b="0" i="0" dirty="0">
                <a:effectLst/>
                <a:latin typeface="Arial" panose="020B0604020202020204" pitchFamily="34" charset="0"/>
              </a:rPr>
            </a:br>
            <a:r>
              <a:rPr lang="en-US" sz="1600" b="0" i="0" dirty="0">
                <a:effectLst/>
                <a:latin typeface="Arial" panose="020B0604020202020204" pitchFamily="34" charset="0"/>
              </a:rPr>
              <a:t>staphylococcal or streptococcal shock syndromes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US" sz="1600" b="0" i="0" dirty="0">
                <a:effectLst/>
                <a:latin typeface="Arial" panose="020B0604020202020204" pitchFamily="34" charset="0"/>
              </a:rPr>
              <a:t>AND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Arial" panose="020B0604020202020204" pitchFamily="34" charset="0"/>
              </a:rPr>
              <a:t>Evidence of COVID-19 (</a:t>
            </a:r>
            <a:r>
              <a:rPr lang="en-US" sz="1600" dirty="0">
                <a:latin typeface="Arial" panose="020B0604020202020204" pitchFamily="34" charset="0"/>
              </a:rPr>
              <a:t>RT-PCR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, antigen test or serology positive), or likely contact with patients with COVID-19</a:t>
            </a:r>
          </a:p>
          <a:p>
            <a:pPr>
              <a:lnSpc>
                <a:spcPct val="120000"/>
              </a:lnSpc>
            </a:pP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3848942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55D1F-0814-441B-A4F5-C1AD45572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403" y="206407"/>
            <a:ext cx="9601200" cy="761260"/>
          </a:xfrm>
        </p:spPr>
        <p:txBody>
          <a:bodyPr>
            <a:noAutofit/>
          </a:bodyPr>
          <a:lstStyle/>
          <a:p>
            <a:r>
              <a:rPr lang="en-IN" sz="4000" b="1" dirty="0"/>
              <a:t>Treatment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92835-1687-4C58-9647-CD2B223D3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8506" y="1450048"/>
            <a:ext cx="5090160" cy="5090215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Supportive measures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have included: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Fluid resuscitation;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Inotropic support;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Respiratory support; and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In rare cases, extracorporeal membranous oxygenation (ECMO).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Open Sans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Anti-inflammatory measures 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includes frequent use of </a:t>
            </a:r>
            <a:r>
              <a:rPr lang="en-US" b="1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IVIG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and </a:t>
            </a:r>
            <a:r>
              <a:rPr lang="en-US" b="1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steroids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.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Open Sans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Open Sans" panose="020B0604020202020204" pitchFamily="34" charset="0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b="0" i="0" dirty="0">
              <a:solidFill>
                <a:srgbClr val="000000"/>
              </a:solidFill>
              <a:effectLst/>
              <a:latin typeface="Open Sans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74FA3-1ECA-43A8-8B0D-601C82704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642" y="1561378"/>
            <a:ext cx="5600949" cy="486755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0000"/>
                </a:solidFill>
                <a:latin typeface="Open Sans" panose="020B0604020202020204" pitchFamily="34" charset="0"/>
              </a:rPr>
              <a:t>A</a:t>
            </a:r>
            <a:r>
              <a:rPr lang="en-US" b="1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nti-coagulation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treatments</a:t>
            </a:r>
            <a:r>
              <a:rPr lang="en-US" dirty="0">
                <a:solidFill>
                  <a:srgbClr val="000000"/>
                </a:solidFill>
                <a:latin typeface="Open Sans" panose="020B0604020202020204" pitchFamily="34" charset="0"/>
              </a:rPr>
              <a:t> with 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Aspirin.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000000"/>
                </a:solidFill>
                <a:latin typeface="Open Sans" panose="020B0604020202020204" pitchFamily="34" charset="0"/>
              </a:rPr>
              <a:t>A</a:t>
            </a:r>
            <a:r>
              <a:rPr lang="en-US" b="1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ntibiotics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are routinely used to treat potential sepsis while awaiting bacterial cultures.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The role of SARS-CoV-2 </a:t>
            </a:r>
            <a:r>
              <a:rPr lang="en-US" b="1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antiviral therapies </a:t>
            </a:r>
            <a:r>
              <a:rPr lang="en-US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b="0" i="0" dirty="0" err="1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eg</a:t>
            </a:r>
            <a:r>
              <a:rPr lang="en-US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u="sng" dirty="0">
                <a:solidFill>
                  <a:schemeClr val="tx1"/>
                </a:solidFill>
                <a:latin typeface="Arial" panose="020B0604020202020204" pitchFamily="34" charset="0"/>
              </a:rPr>
              <a:t>remdesivir</a:t>
            </a:r>
            <a:r>
              <a:rPr lang="en-US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) in the management of MIS-C is uncertain.</a:t>
            </a:r>
            <a:endParaRPr lang="en-US" b="0" i="0" dirty="0">
              <a:solidFill>
                <a:srgbClr val="000000"/>
              </a:solidFill>
              <a:effectLst/>
              <a:latin typeface="Open Sans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Thrombotic prophylaxis 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is often used given the hypercoagulable state typically associated with MIS-C.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93716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4A5597-6CB7-4846-AC5D-46A29F998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63" b="3946"/>
          <a:stretch/>
        </p:blipFill>
        <p:spPr>
          <a:xfrm>
            <a:off x="2341700" y="643467"/>
            <a:ext cx="7508600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76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DBE02-6ABF-4F5A-A682-A5BCA9E04F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en-US" sz="4000" b="0" i="0" dirty="0">
                <a:solidFill>
                  <a:srgbClr val="1A1A1A"/>
                </a:solidFill>
                <a:effectLst/>
                <a:latin typeface="inherit"/>
              </a:rPr>
            </a:br>
            <a:br>
              <a:rPr lang="en-US" sz="4000" b="0" i="0" dirty="0">
                <a:solidFill>
                  <a:srgbClr val="1A1A1A"/>
                </a:solidFill>
                <a:effectLst/>
                <a:latin typeface="inherit"/>
              </a:rPr>
            </a:br>
            <a:br>
              <a:rPr lang="en-US" sz="4000" b="0" i="0" dirty="0">
                <a:solidFill>
                  <a:srgbClr val="1A1A1A"/>
                </a:solidFill>
                <a:effectLst/>
                <a:latin typeface="inherit"/>
              </a:rPr>
            </a:br>
            <a:endParaRPr lang="en-IN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5A153DA-9495-4280-A823-CD057029A54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552822" y="3429000"/>
            <a:ext cx="8628131" cy="1107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Andrew J. McArdle, M.B.,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B.Chir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., 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Ortensia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 Vito, M.Sc., 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Harsita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 Patel, M.B., B.S., Eleanor G.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Seaby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, B.M., B.S., 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Priyen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 Shah, M.B., B.S.,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Clare Wilson, M.B.,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B.Chir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., Claire Broderick, M.B., B.S., Ruud Nijman, M.D., Ph.D., Adriana H.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Tremoulet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, M.D., Daniel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Munblit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, M.D., Ph.D.,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Rolando Ulloa-Gutierrez, M.D., Michael J. Carter, B.M.,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B.Ch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., D.Phil., for the BATS Consortium</a:t>
            </a:r>
            <a:r>
              <a:rPr kumimoji="0" lang="en-US" altLang="en-US" sz="900" b="0" i="0" u="none" strike="noStrike" cap="none" normalizeH="0" baseline="30000" dirty="0">
                <a:ln>
                  <a:noFill/>
                </a:ln>
                <a:solidFill>
                  <a:srgbClr val="084E9B"/>
                </a:solidFill>
                <a:effectLst/>
                <a:latin typeface="inherit"/>
                <a:hlinkClick r:id="rId2"/>
              </a:rPr>
              <a:t>*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666666"/>
              </a:solidFill>
              <a:effectLst/>
              <a:latin typeface="ff-scala-sans-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5CB9C0-7AD1-4913-8CDE-0C4712984405}"/>
              </a:ext>
            </a:extLst>
          </p:cNvPr>
          <p:cNvSpPr txBox="1"/>
          <p:nvPr/>
        </p:nvSpPr>
        <p:spPr>
          <a:xfrm flipH="1">
            <a:off x="3986511" y="5575140"/>
            <a:ext cx="4218977" cy="54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NEJM JULY 1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E3D7BE-CEF9-4565-B04E-7D9792709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99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38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D0074-C5B7-47E9-9B8C-E4767D398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i="0" dirty="0"/>
              <a:t>Background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698BE-41A0-47BF-A5DD-4668C7CB5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7994"/>
            <a:ext cx="10176803" cy="305586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600" b="0" i="0" dirty="0">
                <a:effectLst/>
              </a:rPr>
              <a:t>Evidence is urgently needed to support treatment decisions for children with multisystem inflammatory syndrome (MIS-C) associated with severe acute respiratory syndrome coronavirus 2.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2621202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06DB2-6B18-4290-BD28-86403EF89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i="0" dirty="0"/>
              <a:t>Methods</a:t>
            </a:r>
            <a:br>
              <a:rPr lang="en-IN" b="1" i="0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22938-88A0-49BF-9736-43F0DD29B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596899"/>
          </a:xfrm>
        </p:spPr>
        <p:txBody>
          <a:bodyPr>
            <a:normAutofit/>
          </a:bodyPr>
          <a:lstStyle/>
          <a:p>
            <a:pPr algn="just">
              <a:spcAft>
                <a:spcPts val="2400"/>
              </a:spcAft>
            </a:pPr>
            <a:r>
              <a:rPr lang="en-US" sz="3000" b="0" i="0" dirty="0">
                <a:effectLst/>
              </a:rPr>
              <a:t>International observational cohort study of clinical and outcome data regarding suspected MIS-C that had been uploaded by physicians onto a Web-based database.</a:t>
            </a:r>
          </a:p>
          <a:p>
            <a:pPr algn="just">
              <a:spcAft>
                <a:spcPts val="2400"/>
              </a:spcAft>
            </a:pPr>
            <a:r>
              <a:rPr lang="en-US" sz="3000" dirty="0"/>
              <a:t>I</a:t>
            </a:r>
            <a:r>
              <a:rPr lang="en-US" sz="3000" b="0" i="0" dirty="0">
                <a:effectLst/>
              </a:rPr>
              <a:t>nverse-probability weighting and generalized linear models were used to evaluate intravenous immune globulin (IVIG) as a reference, as compared with IVIG plus glucocorticoids and glucocorticoids alone. </a:t>
            </a:r>
            <a:endParaRPr lang="en-IN" sz="3000" dirty="0"/>
          </a:p>
        </p:txBody>
      </p:sp>
    </p:spTree>
    <p:extLst>
      <p:ext uri="{BB962C8B-B14F-4D97-AF65-F5344CB8AC3E}">
        <p14:creationId xmlns:p14="http://schemas.microsoft.com/office/powerpoint/2010/main" val="3715120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36B30-B9ED-460A-B60A-632AB3FBA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77" y="277837"/>
            <a:ext cx="9601200" cy="1364942"/>
          </a:xfrm>
        </p:spPr>
        <p:txBody>
          <a:bodyPr>
            <a:normAutofit/>
          </a:bodyPr>
          <a:lstStyle/>
          <a:p>
            <a:r>
              <a:rPr lang="en-IN" b="1" dirty="0"/>
              <a:t>Outcome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95ABC-631B-4B7F-BB6A-09D028A92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35194" cy="47545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200" b="0" i="0" dirty="0">
                <a:effectLst/>
                <a:latin typeface="ff-quadraat-web-pro"/>
              </a:rPr>
              <a:t>There were two </a:t>
            </a:r>
            <a:r>
              <a:rPr lang="en-US" sz="3200" b="1" i="0" dirty="0">
                <a:solidFill>
                  <a:srgbClr val="00B050"/>
                </a:solidFill>
                <a:effectLst/>
                <a:latin typeface="ff-quadraat-web-pro"/>
              </a:rPr>
              <a:t>primary outcomes</a:t>
            </a:r>
            <a:r>
              <a:rPr lang="en-US" sz="3200" b="0" i="0" dirty="0">
                <a:effectLst/>
                <a:latin typeface="ff-quadraat-web-pro"/>
              </a:rPr>
              <a:t>: the first was a composite of inotropic support or mechanical ventilation by day 2 or later or death; the second was a reduction in disease severity on an ordinal scale by day 2.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200" b="1" i="0" dirty="0">
                <a:solidFill>
                  <a:srgbClr val="00B050"/>
                </a:solidFill>
                <a:effectLst/>
                <a:latin typeface="ff-quadraat-web-pro"/>
              </a:rPr>
              <a:t>Secondary outcomes </a:t>
            </a:r>
            <a:r>
              <a:rPr lang="en-US" sz="3200" b="0" i="0" dirty="0">
                <a:effectLst/>
                <a:latin typeface="ff-quadraat-web-pro"/>
              </a:rPr>
              <a:t>included treatment escalation and the time until a reduction in organ failure and inflammation.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414400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240CF-AE28-4000-9FAA-1A68799DB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9" y="545123"/>
            <a:ext cx="9601200" cy="885548"/>
          </a:xfrm>
        </p:spPr>
        <p:txBody>
          <a:bodyPr>
            <a:noAutofit/>
          </a:bodyPr>
          <a:lstStyle/>
          <a:p>
            <a:r>
              <a:rPr lang="en-IN" b="1" i="0" dirty="0"/>
              <a:t>Statistical analysis</a:t>
            </a:r>
            <a:br>
              <a:rPr lang="en-IN" b="1" i="0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C03BA-B747-4838-9519-E2C310E34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637" y="1536691"/>
            <a:ext cx="10488134" cy="503828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800" b="0" i="1" dirty="0">
                <a:effectLst/>
              </a:rPr>
              <a:t>Weighted logistic-regression </a:t>
            </a:r>
            <a:r>
              <a:rPr lang="en-US" sz="2800" b="0" dirty="0">
                <a:effectLst/>
              </a:rPr>
              <a:t>methods: </a:t>
            </a:r>
            <a:r>
              <a:rPr lang="en-US" sz="2800" b="0" i="0" dirty="0">
                <a:effectLst/>
              </a:rPr>
              <a:t>to analyze dichotomous outcomes</a:t>
            </a:r>
          </a:p>
          <a:p>
            <a:pPr>
              <a:lnSpc>
                <a:spcPct val="120000"/>
              </a:lnSpc>
            </a:pPr>
            <a:r>
              <a:rPr lang="en-US" sz="2800" b="0" i="1" dirty="0">
                <a:effectLst/>
              </a:rPr>
              <a:t>Weighted Cox regression methods</a:t>
            </a:r>
            <a:r>
              <a:rPr lang="en-US" sz="2800" dirty="0"/>
              <a:t>:</a:t>
            </a:r>
            <a:r>
              <a:rPr lang="en-US" sz="2800" b="0" i="0" dirty="0">
                <a:effectLst/>
              </a:rPr>
              <a:t> time-to-event analyses 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O</a:t>
            </a:r>
            <a:r>
              <a:rPr lang="en-US" sz="2800" b="0" i="0" dirty="0">
                <a:effectLst/>
              </a:rPr>
              <a:t>utcomes were reported as odds ratios or average hazard ratios with 95% confidence intervals, using IVIG alone as the reference category. </a:t>
            </a:r>
          </a:p>
          <a:p>
            <a:pPr>
              <a:lnSpc>
                <a:spcPct val="120000"/>
              </a:lnSpc>
            </a:pPr>
            <a:r>
              <a:rPr lang="en-US" sz="2800" b="0" i="0" dirty="0">
                <a:effectLst/>
              </a:rPr>
              <a:t>Inflammatory markers were plotted as percentages of each patient’s peak value. 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91093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F45B6-D5A8-493A-96AE-0234A84CB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i="0" dirty="0"/>
              <a:t>Case Material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E1CEE-D2DB-45C2-8078-840D92B41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109960" cy="4470673"/>
          </a:xfrm>
        </p:spPr>
        <p:txBody>
          <a:bodyPr>
            <a:normAutofit/>
          </a:bodyPr>
          <a:lstStyle/>
          <a:p>
            <a:pPr algn="just">
              <a:spcAft>
                <a:spcPts val="2400"/>
              </a:spcAft>
            </a:pPr>
            <a:r>
              <a:rPr lang="en-US" sz="3600" b="0" i="0" dirty="0">
                <a:effectLst/>
                <a:latin typeface="ff-quadraat-web-pro"/>
              </a:rPr>
              <a:t>From June 20, 2020, to February 24, 2021. </a:t>
            </a:r>
          </a:p>
          <a:p>
            <a:pPr algn="just">
              <a:spcAft>
                <a:spcPts val="2400"/>
              </a:spcAft>
            </a:pPr>
            <a:r>
              <a:rPr lang="en-US" sz="3600" b="0" i="0" dirty="0">
                <a:effectLst/>
                <a:latin typeface="ff-quadraat-web-pro"/>
              </a:rPr>
              <a:t>81 hospitals in 34 countries uploaded data. </a:t>
            </a:r>
          </a:p>
          <a:p>
            <a:pPr algn="just">
              <a:spcAft>
                <a:spcPts val="2400"/>
              </a:spcAft>
            </a:pPr>
            <a:r>
              <a:rPr lang="en-US" sz="3600" b="0" i="0" dirty="0">
                <a:effectLst/>
                <a:latin typeface="ff-quadraat-web-pro"/>
              </a:rPr>
              <a:t>651 patients with suspected MIS-C to the study database. </a:t>
            </a:r>
          </a:p>
          <a:p>
            <a:pPr algn="just">
              <a:spcAft>
                <a:spcPts val="2400"/>
              </a:spcAft>
            </a:pPr>
            <a:r>
              <a:rPr lang="en-US" sz="3600" b="0" i="0" dirty="0">
                <a:effectLst/>
                <a:latin typeface="ff-quadraat-web-pro"/>
              </a:rPr>
              <a:t>614 children from 32 countries met the inclusion criteria. 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1714541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814BD83-79C8-482F-8FA9-C3D27811E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21"/>
          <a:stretch/>
        </p:blipFill>
        <p:spPr>
          <a:xfrm>
            <a:off x="722366" y="228600"/>
            <a:ext cx="11060775" cy="66294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30569F-4379-4DFF-841C-B848823335C4}"/>
              </a:ext>
            </a:extLst>
          </p:cNvPr>
          <p:cNvSpPr txBox="1"/>
          <p:nvPr/>
        </p:nvSpPr>
        <p:spPr>
          <a:xfrm>
            <a:off x="191142" y="618700"/>
            <a:ext cx="4171852" cy="2011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40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Primary Therapy Groups</a:t>
            </a:r>
            <a:r>
              <a:rPr lang="en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F3CFE7-B505-407D-BAA3-E3549CFF8C8D}"/>
              </a:ext>
            </a:extLst>
          </p:cNvPr>
          <p:cNvSpPr/>
          <p:nvPr/>
        </p:nvSpPr>
        <p:spPr>
          <a:xfrm>
            <a:off x="792478" y="4153983"/>
            <a:ext cx="1968137" cy="4180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6DD2F8-6BD4-43C7-B71A-970FDECE6B67}"/>
              </a:ext>
            </a:extLst>
          </p:cNvPr>
          <p:cNvSpPr/>
          <p:nvPr/>
        </p:nvSpPr>
        <p:spPr>
          <a:xfrm>
            <a:off x="3008812" y="4162691"/>
            <a:ext cx="1968137" cy="4180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282E0F-768A-4B9A-87D1-B44FABD4DD9A}"/>
              </a:ext>
            </a:extLst>
          </p:cNvPr>
          <p:cNvSpPr/>
          <p:nvPr/>
        </p:nvSpPr>
        <p:spPr>
          <a:xfrm>
            <a:off x="5212088" y="4149625"/>
            <a:ext cx="1968137" cy="4180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787143-8E70-4BE9-B797-54C018EB9256}"/>
              </a:ext>
            </a:extLst>
          </p:cNvPr>
          <p:cNvSpPr/>
          <p:nvPr/>
        </p:nvSpPr>
        <p:spPr>
          <a:xfrm>
            <a:off x="5212088" y="2717073"/>
            <a:ext cx="2076986" cy="4180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66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ED32-EA57-4BF4-A7C1-6C4965363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/>
              <a:t>Clinical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DFB6E-118E-4300-9EBA-B0D24E6F4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b="1" i="0" dirty="0">
                <a:effectLst/>
              </a:rPr>
              <a:t>What is multisystem inflammatory syndrome (MIS-C)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b="1" dirty="0"/>
              <a:t>Why is it being discussed and what is its relevance</a:t>
            </a:r>
            <a:endParaRPr lang="en-US" sz="3600" b="1" i="0" dirty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600" b="1" dirty="0"/>
              <a:t>How to deal with it 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1977314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8D8C6-AAD1-4549-A164-BE6C2C583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536" y="295182"/>
            <a:ext cx="9601200" cy="1000958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Treatments during First 5 Days of Hospitalization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059ACA-BFE6-4468-8A87-B5FE8E291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6673"/>
          <a:stretch/>
        </p:blipFill>
        <p:spPr>
          <a:xfrm>
            <a:off x="266506" y="1629267"/>
            <a:ext cx="11658988" cy="51232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4439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43F14DE-0C62-4FDD-BE22-CFA863C7D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456" y="0"/>
            <a:ext cx="10580185" cy="685800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68BA37-3198-488B-8122-5125BB2DE350}"/>
              </a:ext>
            </a:extLst>
          </p:cNvPr>
          <p:cNvSpPr/>
          <p:nvPr/>
        </p:nvSpPr>
        <p:spPr>
          <a:xfrm>
            <a:off x="1050836" y="896983"/>
            <a:ext cx="7318104" cy="2525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D13251-87DE-4ED5-B6D3-6B70AC315C0F}"/>
              </a:ext>
            </a:extLst>
          </p:cNvPr>
          <p:cNvSpPr/>
          <p:nvPr/>
        </p:nvSpPr>
        <p:spPr>
          <a:xfrm>
            <a:off x="1050836" y="2778035"/>
            <a:ext cx="7318104" cy="2525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269AE9-C82C-466B-A55D-D1012D22C539}"/>
              </a:ext>
            </a:extLst>
          </p:cNvPr>
          <p:cNvSpPr/>
          <p:nvPr/>
        </p:nvSpPr>
        <p:spPr>
          <a:xfrm>
            <a:off x="1050836" y="5164184"/>
            <a:ext cx="7318104" cy="2525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72DD8E-7F87-48BA-BCC8-BCAE982002B9}"/>
              </a:ext>
            </a:extLst>
          </p:cNvPr>
          <p:cNvSpPr/>
          <p:nvPr/>
        </p:nvSpPr>
        <p:spPr>
          <a:xfrm>
            <a:off x="1050836" y="6096001"/>
            <a:ext cx="7318104" cy="2525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809809-35BB-4586-A98B-9A3E4F38142E}"/>
              </a:ext>
            </a:extLst>
          </p:cNvPr>
          <p:cNvSpPr/>
          <p:nvPr/>
        </p:nvSpPr>
        <p:spPr>
          <a:xfrm>
            <a:off x="1068250" y="3735979"/>
            <a:ext cx="7318104" cy="2525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82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9B3EA-56D0-49FE-98F9-1A6B6B5DF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71" y="685800"/>
            <a:ext cx="9601200" cy="867792"/>
          </a:xfrm>
        </p:spPr>
        <p:txBody>
          <a:bodyPr>
            <a:noAutofit/>
          </a:bodyPr>
          <a:lstStyle/>
          <a:p>
            <a:r>
              <a:rPr lang="en-IN" b="1" i="0" dirty="0"/>
              <a:t>Primary outcomes</a:t>
            </a:r>
            <a:br>
              <a:rPr lang="en-IN" b="1" i="0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CFFFA-5377-4463-87CD-39B30F532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908" y="2055182"/>
            <a:ext cx="10135772" cy="165869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3600" b="0" i="0" dirty="0">
                <a:effectLst/>
                <a:latin typeface="ff-quadraat-web-pro"/>
              </a:rPr>
              <a:t>The results for the two primary outcomes showed an acceptable degree of balance with respect to the covariates. </a:t>
            </a:r>
            <a:endParaRPr lang="en-IN" sz="3600" dirty="0"/>
          </a:p>
          <a:p>
            <a:pPr marL="0" indent="0" algn="just">
              <a:buNone/>
            </a:pP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22523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81F8A-88CD-4928-84B8-3CB181F0A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74" y="615462"/>
            <a:ext cx="9601200" cy="770138"/>
          </a:xfrm>
        </p:spPr>
        <p:txBody>
          <a:bodyPr>
            <a:noAutofit/>
          </a:bodyPr>
          <a:lstStyle/>
          <a:p>
            <a:r>
              <a:rPr lang="en-IN" b="1" i="0" dirty="0"/>
              <a:t>Secondary outcomes</a:t>
            </a:r>
            <a:br>
              <a:rPr lang="en-IN" b="1" i="0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6260D-E646-4954-AC8F-B2CF7224F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688" y="1519617"/>
            <a:ext cx="11036105" cy="5021859"/>
          </a:xfrm>
        </p:spPr>
        <p:txBody>
          <a:bodyPr>
            <a:noAutofit/>
          </a:bodyPr>
          <a:lstStyle/>
          <a:p>
            <a:pPr algn="just"/>
            <a:r>
              <a:rPr lang="en-US" sz="2600" b="0" i="0" dirty="0">
                <a:effectLst/>
              </a:rPr>
              <a:t>Escalation of immunomodulatory treatment was less common among the patients who received IVIG plus glucocorticoids than among those who received IVIG alone. </a:t>
            </a:r>
          </a:p>
          <a:p>
            <a:pPr algn="just"/>
            <a:r>
              <a:rPr lang="en-US" sz="2600" b="0" i="0" dirty="0">
                <a:effectLst/>
              </a:rPr>
              <a:t>The comparison was inconclusive between the patients who received glucocorticoids alone and those who received IVIG alone. </a:t>
            </a:r>
          </a:p>
          <a:p>
            <a:pPr algn="just"/>
            <a:r>
              <a:rPr lang="en-US" sz="2600" b="0" i="0" dirty="0">
                <a:effectLst/>
              </a:rPr>
              <a:t>No clear between-group differences were seen in blood markers, inotropic support, or mechanical ventilation between patients who had an escalation to other treatments by day 2 and those who continued to receive the initial treatment . </a:t>
            </a:r>
          </a:p>
        </p:txBody>
      </p:sp>
    </p:spTree>
    <p:extLst>
      <p:ext uri="{BB962C8B-B14F-4D97-AF65-F5344CB8AC3E}">
        <p14:creationId xmlns:p14="http://schemas.microsoft.com/office/powerpoint/2010/main" val="4284623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2C5C64-4B2D-47B9-9092-1EC74F1A4B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827"/>
          <a:stretch/>
        </p:blipFill>
        <p:spPr>
          <a:xfrm>
            <a:off x="1383816" y="591103"/>
            <a:ext cx="9145925" cy="6291943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4CEB0F-06E4-4357-9C15-7DD16D993C75}"/>
              </a:ext>
            </a:extLst>
          </p:cNvPr>
          <p:cNvSpPr txBox="1"/>
          <p:nvPr/>
        </p:nvSpPr>
        <p:spPr>
          <a:xfrm>
            <a:off x="174171" y="67883"/>
            <a:ext cx="120178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Comparison of IVIG plus Glucocorticoids versus IVIG Alone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AFF884-818E-4B08-9148-BBC6455FC31E}"/>
              </a:ext>
            </a:extLst>
          </p:cNvPr>
          <p:cNvSpPr txBox="1"/>
          <p:nvPr/>
        </p:nvSpPr>
        <p:spPr>
          <a:xfrm>
            <a:off x="4128096" y="4840889"/>
            <a:ext cx="4563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IVIG plus Glucocorticoids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466A2B-0289-451A-8C14-9F9BF153BB99}"/>
              </a:ext>
            </a:extLst>
          </p:cNvPr>
          <p:cNvSpPr txBox="1"/>
          <p:nvPr/>
        </p:nvSpPr>
        <p:spPr>
          <a:xfrm>
            <a:off x="7178958" y="4869045"/>
            <a:ext cx="23435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IVIG alone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72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B4CEB0F-06E4-4357-9C15-7DD16D993C75}"/>
              </a:ext>
            </a:extLst>
          </p:cNvPr>
          <p:cNvSpPr txBox="1"/>
          <p:nvPr/>
        </p:nvSpPr>
        <p:spPr>
          <a:xfrm>
            <a:off x="174171" y="67883"/>
            <a:ext cx="120178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Comparison of Glucocorticoids Alone versus IVIG Alone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10683E-CF89-4D3F-8E60-1BCF29AA1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4364" y="521435"/>
            <a:ext cx="8505829" cy="6070954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A625CE-8CB9-4A54-8400-5AB55C4F63D4}"/>
              </a:ext>
            </a:extLst>
          </p:cNvPr>
          <p:cNvSpPr txBox="1"/>
          <p:nvPr/>
        </p:nvSpPr>
        <p:spPr>
          <a:xfrm>
            <a:off x="5068618" y="4699768"/>
            <a:ext cx="1697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Glucocorticoids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EB9526-AB42-4060-9B03-D16ED9160E32}"/>
              </a:ext>
            </a:extLst>
          </p:cNvPr>
          <p:cNvSpPr txBox="1"/>
          <p:nvPr/>
        </p:nvSpPr>
        <p:spPr>
          <a:xfrm>
            <a:off x="7083683" y="4700722"/>
            <a:ext cx="23435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IVIG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92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57F2-699E-4717-87F1-9FC38B161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714" y="443883"/>
            <a:ext cx="11502571" cy="1384917"/>
          </a:xfrm>
        </p:spPr>
        <p:txBody>
          <a:bodyPr>
            <a:noAutofit/>
          </a:bodyPr>
          <a:lstStyle/>
          <a:p>
            <a:pPr algn="ctr"/>
            <a:r>
              <a:rPr lang="en-US" b="1" i="0" dirty="0"/>
              <a:t>Effect of immunomodulation on blood markers</a:t>
            </a:r>
            <a:br>
              <a:rPr lang="en-US" b="1" i="0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83784-C66E-4A78-90D2-8B50BF8E9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422" y="2152357"/>
            <a:ext cx="10766641" cy="4056854"/>
          </a:xfrm>
        </p:spPr>
        <p:txBody>
          <a:bodyPr>
            <a:normAutofit/>
          </a:bodyPr>
          <a:lstStyle/>
          <a:p>
            <a:pPr algn="just"/>
            <a:r>
              <a:rPr lang="en-US" sz="3200" b="0" i="0" dirty="0">
                <a:effectLst/>
              </a:rPr>
              <a:t>Levels of </a:t>
            </a:r>
            <a:r>
              <a:rPr lang="en-US" sz="3200" b="1" i="0" dirty="0">
                <a:effectLst/>
              </a:rPr>
              <a:t>C-reactive protein </a:t>
            </a:r>
            <a:r>
              <a:rPr lang="en-US" sz="3200" b="0" i="0" dirty="0">
                <a:effectLst/>
              </a:rPr>
              <a:t>decreased more rapidly in patients who received immunomodulators than in those who did not receive such treatment. </a:t>
            </a:r>
          </a:p>
          <a:p>
            <a:pPr algn="just"/>
            <a:r>
              <a:rPr lang="en-US" sz="3200" b="0" i="0" dirty="0">
                <a:effectLst/>
              </a:rPr>
              <a:t>Changes in levels of </a:t>
            </a:r>
            <a:r>
              <a:rPr lang="en-US" sz="3200" b="1" i="0" dirty="0">
                <a:effectLst/>
              </a:rPr>
              <a:t>C-reactive protein, troponin, </a:t>
            </a:r>
            <a:r>
              <a:rPr lang="en-US" sz="3200" i="0" dirty="0">
                <a:effectLst/>
              </a:rPr>
              <a:t>and</a:t>
            </a:r>
            <a:r>
              <a:rPr lang="en-US" sz="3200" b="1" i="0" dirty="0">
                <a:effectLst/>
              </a:rPr>
              <a:t> ferritin </a:t>
            </a:r>
            <a:r>
              <a:rPr lang="en-US" sz="3200" b="0" i="0" dirty="0">
                <a:effectLst/>
              </a:rPr>
              <a:t>followed a similar temporal decrease in the three groups</a:t>
            </a:r>
            <a:r>
              <a:rPr lang="en-US" sz="3200" dirty="0"/>
              <a:t>. </a:t>
            </a:r>
            <a:endParaRPr lang="en-US" sz="3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19856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9550E-F319-4842-9DE4-26E2F1E0B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63" y="267644"/>
            <a:ext cx="11422966" cy="681361"/>
          </a:xfrm>
        </p:spPr>
        <p:txBody>
          <a:bodyPr>
            <a:noAutofit/>
          </a:bodyPr>
          <a:lstStyle/>
          <a:p>
            <a:r>
              <a:rPr lang="en-US" sz="3200" dirty="0"/>
              <a:t>Changes in Levels of C-Reactive Protein, Troponin, and Ferritin, According to Type of Treatment and Timing</a:t>
            </a:r>
            <a:endParaRPr lang="en-IN" sz="3200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B47E337-B16C-48AB-A4A1-E4952227C6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886" y="1618909"/>
            <a:ext cx="12021067" cy="4404519"/>
          </a:xfrm>
        </p:spPr>
      </p:pic>
    </p:spTree>
    <p:extLst>
      <p:ext uri="{BB962C8B-B14F-4D97-AF65-F5344CB8AC3E}">
        <p14:creationId xmlns:p14="http://schemas.microsoft.com/office/powerpoint/2010/main" val="568741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9550E-F319-4842-9DE4-26E2F1E0B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63" y="267644"/>
            <a:ext cx="11422966" cy="681361"/>
          </a:xfrm>
        </p:spPr>
        <p:txBody>
          <a:bodyPr>
            <a:noAutofit/>
          </a:bodyPr>
          <a:lstStyle/>
          <a:p>
            <a:r>
              <a:rPr lang="en-US" sz="3200" dirty="0"/>
              <a:t>Changes in Levels of C-Reactive Protein, Troponin, and Ferritin, According to Type of Treatment and Timing</a:t>
            </a:r>
            <a:endParaRPr lang="en-IN" sz="32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446C776-466E-4156-9CC5-D873E283EB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083" y="1517309"/>
            <a:ext cx="11980803" cy="4396801"/>
          </a:xfrm>
        </p:spPr>
      </p:pic>
    </p:spTree>
    <p:extLst>
      <p:ext uri="{BB962C8B-B14F-4D97-AF65-F5344CB8AC3E}">
        <p14:creationId xmlns:p14="http://schemas.microsoft.com/office/powerpoint/2010/main" val="227195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9550E-F319-4842-9DE4-26E2F1E0B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63" y="267644"/>
            <a:ext cx="11422966" cy="681361"/>
          </a:xfrm>
        </p:spPr>
        <p:txBody>
          <a:bodyPr>
            <a:noAutofit/>
          </a:bodyPr>
          <a:lstStyle/>
          <a:p>
            <a:r>
              <a:rPr lang="en-US" sz="3200" dirty="0"/>
              <a:t>Changes in Levels of C-Reactive Protein, Troponin, and Ferritin, According to Type of Treatment and Timing</a:t>
            </a:r>
            <a:endParaRPr lang="en-IN" sz="32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36D0E7C-8A56-4FFC-90DE-F5998FDC94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072" y="1570151"/>
            <a:ext cx="11841855" cy="4264591"/>
          </a:xfrm>
        </p:spPr>
      </p:pic>
    </p:spTree>
    <p:extLst>
      <p:ext uri="{BB962C8B-B14F-4D97-AF65-F5344CB8AC3E}">
        <p14:creationId xmlns:p14="http://schemas.microsoft.com/office/powerpoint/2010/main" val="216903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4B8AB-50BA-46E0-927F-E4EF9DA1B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0717"/>
            <a:ext cx="9601200" cy="1071979"/>
          </a:xfrm>
        </p:spPr>
        <p:txBody>
          <a:bodyPr>
            <a:normAutofit/>
          </a:bodyPr>
          <a:lstStyle/>
          <a:p>
            <a:r>
              <a:rPr lang="en-IN" b="1" i="0" dirty="0"/>
              <a:t>Initial Reports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C1F6E-701A-417B-8ABD-EB3B5E5B5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1800"/>
              </a:spcAft>
            </a:pPr>
            <a:r>
              <a:rPr lang="en-US" sz="3600" b="0" i="0" dirty="0">
                <a:effectLst/>
              </a:rPr>
              <a:t>A temporal association between SARS-CoV-2</a:t>
            </a:r>
            <a:r>
              <a:rPr lang="en-US" sz="3600" dirty="0"/>
              <a:t> </a:t>
            </a:r>
            <a:r>
              <a:rPr lang="en-US" sz="3600" b="0" i="0" dirty="0">
                <a:effectLst/>
              </a:rPr>
              <a:t>and MIS-C (in children) first noted in April 2020. </a:t>
            </a:r>
          </a:p>
          <a:p>
            <a:pPr algn="just">
              <a:spcAft>
                <a:spcPts val="1800"/>
              </a:spcAft>
            </a:pPr>
            <a:r>
              <a:rPr lang="en-US" sz="3600" b="0" i="0" dirty="0">
                <a:effectLst/>
              </a:rPr>
              <a:t>A rare but serious complication.</a:t>
            </a:r>
          </a:p>
          <a:p>
            <a:pPr algn="just">
              <a:spcAft>
                <a:spcPts val="1800"/>
              </a:spcAft>
            </a:pPr>
            <a:r>
              <a:rPr lang="en-US" sz="3600" b="0" i="0" dirty="0">
                <a:effectLst/>
              </a:rPr>
              <a:t>MIS-C occurs 2 to 6 weeks after SARS-CoV-2 infection. 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731981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3DA449D-75DC-455D-8049-5292CBABB3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294" y="253218"/>
            <a:ext cx="11165411" cy="660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97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97143-50C1-4540-BDD5-B421055AB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553" y="308021"/>
            <a:ext cx="9601200" cy="945472"/>
          </a:xfrm>
        </p:spPr>
        <p:txBody>
          <a:bodyPr>
            <a:normAutofit/>
          </a:bodyPr>
          <a:lstStyle/>
          <a:p>
            <a:r>
              <a:rPr lang="en-IN" b="1" i="0" dirty="0"/>
              <a:t>Conclusions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483E7-F1C6-40D6-9058-8689FB73A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553" y="1358284"/>
            <a:ext cx="10811021" cy="4718959"/>
          </a:xfrm>
        </p:spPr>
        <p:txBody>
          <a:bodyPr>
            <a:noAutofit/>
          </a:bodyPr>
          <a:lstStyle/>
          <a:p>
            <a:pPr algn="just" fontAlgn="base"/>
            <a:r>
              <a:rPr lang="en-US" sz="3000" b="0" i="0" dirty="0">
                <a:effectLst/>
                <a:latin typeface="ff-quadraat-web-pro"/>
              </a:rPr>
              <a:t>There was </a:t>
            </a:r>
            <a:r>
              <a:rPr lang="en-US" sz="3000" b="1" i="0" dirty="0">
                <a:effectLst/>
                <a:latin typeface="ff-quadraat-web-pro"/>
              </a:rPr>
              <a:t>no evidence of substantial differences in the two primary outcomes among children who received the three most common treatments for this disorder </a:t>
            </a:r>
            <a:r>
              <a:rPr lang="en-US" sz="3000" b="0" i="0" dirty="0">
                <a:effectLst/>
                <a:latin typeface="ff-quadraat-web-pro"/>
              </a:rPr>
              <a:t>(IVIG alone, IVIG plus glucocorticoids, and glucocorticoids alone).</a:t>
            </a:r>
          </a:p>
          <a:p>
            <a:pPr algn="just" fontAlgn="base"/>
            <a:r>
              <a:rPr lang="en-US" sz="3000" b="0" i="0" dirty="0">
                <a:effectLst/>
                <a:latin typeface="ff-quadraat-web-pro"/>
              </a:rPr>
              <a:t>However, when </a:t>
            </a:r>
            <a:r>
              <a:rPr lang="en-US" sz="3000" dirty="0">
                <a:latin typeface="ff-quadraat-web-pro"/>
              </a:rPr>
              <a:t>the analyses was </a:t>
            </a:r>
            <a:r>
              <a:rPr lang="en-US" sz="3000" b="0" i="0" dirty="0">
                <a:effectLst/>
                <a:latin typeface="ff-quadraat-web-pro"/>
              </a:rPr>
              <a:t>restricted to patients who met the </a:t>
            </a:r>
            <a:r>
              <a:rPr lang="en-US" sz="3000" b="1" i="0" dirty="0">
                <a:effectLst/>
                <a:latin typeface="ff-quadraat-web-pro"/>
              </a:rPr>
              <a:t>WHO criteria for MIS-C</a:t>
            </a:r>
            <a:r>
              <a:rPr lang="en-US" sz="3000" b="0" i="0" dirty="0">
                <a:effectLst/>
                <a:latin typeface="ff-quadraat-web-pro"/>
              </a:rPr>
              <a:t>, modest evidence of benefit was found with </a:t>
            </a:r>
            <a:r>
              <a:rPr lang="en-US" sz="3000" b="1" i="0" dirty="0">
                <a:effectLst/>
                <a:latin typeface="ff-quadraat-web-pro"/>
              </a:rPr>
              <a:t>glucocorticoids alone </a:t>
            </a:r>
            <a:r>
              <a:rPr lang="en-US" sz="3000" b="0" i="0" dirty="0">
                <a:effectLst/>
                <a:latin typeface="ff-quadraat-web-pro"/>
              </a:rPr>
              <a:t>over IVIG alone for both primary outcomes.</a:t>
            </a:r>
          </a:p>
          <a:p>
            <a:pPr marL="0" indent="0" algn="just" fontAlgn="base">
              <a:buNone/>
            </a:pPr>
            <a:endParaRPr lang="en-US" sz="2000" b="1" baseline="30000" dirty="0">
              <a:latin typeface="inherit"/>
            </a:endParaRPr>
          </a:p>
          <a:p>
            <a:pPr algn="just" fontAlgn="base"/>
            <a:endParaRPr lang="en-US" sz="2200" b="0" i="0" dirty="0">
              <a:effectLst/>
              <a:latin typeface="ff-quadraat-web-pro"/>
            </a:endParaRPr>
          </a:p>
        </p:txBody>
      </p:sp>
    </p:spTree>
    <p:extLst>
      <p:ext uri="{BB962C8B-B14F-4D97-AF65-F5344CB8AC3E}">
        <p14:creationId xmlns:p14="http://schemas.microsoft.com/office/powerpoint/2010/main" val="7632919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2D59E-401D-42C0-B027-773D17B64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250" y="170895"/>
            <a:ext cx="10515600" cy="1485900"/>
          </a:xfrm>
        </p:spPr>
        <p:txBody>
          <a:bodyPr>
            <a:normAutofit/>
          </a:bodyPr>
          <a:lstStyle/>
          <a:p>
            <a:r>
              <a:rPr lang="en-IN" b="1" dirty="0"/>
              <a:t>Strengths of the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CA7F6-25F5-4029-A4B0-0228C2624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724" y="2021061"/>
            <a:ext cx="5262488" cy="4249109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IN" sz="4400" dirty="0"/>
              <a:t>Large</a:t>
            </a:r>
          </a:p>
          <a:p>
            <a:pPr>
              <a:spcAft>
                <a:spcPts val="1800"/>
              </a:spcAft>
            </a:pPr>
            <a:r>
              <a:rPr lang="en-IN" sz="4400" dirty="0"/>
              <a:t>International</a:t>
            </a:r>
          </a:p>
          <a:p>
            <a:pPr>
              <a:spcAft>
                <a:spcPts val="1800"/>
              </a:spcAft>
            </a:pPr>
            <a:r>
              <a:rPr lang="en-IN" sz="4400" dirty="0"/>
              <a:t>Multi-centre</a:t>
            </a:r>
          </a:p>
          <a:p>
            <a:pPr>
              <a:spcAft>
                <a:spcPts val="1800"/>
              </a:spcAft>
            </a:pPr>
            <a:r>
              <a:rPr lang="en-IN" sz="4400" dirty="0"/>
              <a:t>Cohort trial </a:t>
            </a:r>
          </a:p>
        </p:txBody>
      </p:sp>
    </p:spTree>
    <p:extLst>
      <p:ext uri="{BB962C8B-B14F-4D97-AF65-F5344CB8AC3E}">
        <p14:creationId xmlns:p14="http://schemas.microsoft.com/office/powerpoint/2010/main" val="3651975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E4F71-0800-44B7-AECF-29FC33140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6653"/>
            <a:ext cx="10515600" cy="1325563"/>
          </a:xfrm>
        </p:spPr>
        <p:txBody>
          <a:bodyPr>
            <a:normAutofit/>
          </a:bodyPr>
          <a:lstStyle/>
          <a:p>
            <a:r>
              <a:rPr lang="en-IN" b="1" dirty="0"/>
              <a:t>Weaknesses of the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A74AA-8EE8-4125-A402-0756669BE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486" y="1753018"/>
            <a:ext cx="11040794" cy="4290731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sz="2800" dirty="0"/>
              <a:t>A</a:t>
            </a:r>
            <a:r>
              <a:rPr lang="en-US" sz="2800" b="0" i="0" dirty="0">
                <a:effectLst/>
              </a:rPr>
              <a:t>vailable statistical information regarding the frequencies of different clinical features may be skewed by </a:t>
            </a:r>
            <a:r>
              <a:rPr lang="en-US" sz="2800" b="0" i="0" u="sng" dirty="0">
                <a:effectLst/>
                <a:hlinkClick r:id="rId2" tooltip="Selection bia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selection bias</a:t>
            </a:r>
            <a:r>
              <a:rPr lang="en-US" sz="2800" b="0" i="0" u="sng" dirty="0">
                <a:effectLst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2800" b="0" i="0" dirty="0">
                <a:effectLst/>
              </a:rPr>
              <a:t>Higher rates of treatment escalation in single-agent groups may have masked differences in efficacy.</a:t>
            </a:r>
            <a:endParaRPr lang="en-US" sz="2800" b="0" i="0" u="sng" dirty="0">
              <a:effectLst/>
            </a:endParaRPr>
          </a:p>
          <a:p>
            <a:pPr>
              <a:spcBef>
                <a:spcPts val="1200"/>
              </a:spcBef>
            </a:pPr>
            <a:r>
              <a:rPr lang="en-US" sz="2800" b="0" i="0" dirty="0">
                <a:effectLst/>
              </a:rPr>
              <a:t>IVIG and biologic agents are costly and have limited availability.</a:t>
            </a:r>
            <a:r>
              <a:rPr lang="en-US" sz="2800" b="0" i="0" u="sng" dirty="0">
                <a:effectLst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T</a:t>
            </a:r>
            <a:r>
              <a:rPr lang="en-US" sz="2800" b="0" i="0" dirty="0">
                <a:effectLst/>
              </a:rPr>
              <a:t>he study does not provide conclusive evidence for either equivalence or superiority of any of the three treatments.</a:t>
            </a:r>
            <a:endParaRPr lang="en-US" sz="2800" b="0" i="0" u="sng" dirty="0">
              <a:effectLst/>
            </a:endParaRPr>
          </a:p>
          <a:p>
            <a:pPr>
              <a:spcBef>
                <a:spcPts val="1200"/>
              </a:spcBef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4924026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C5EC2-F1E9-4ADC-9AB5-06FA8C063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405" y="1546951"/>
            <a:ext cx="10517777" cy="4723220"/>
          </a:xfrm>
        </p:spPr>
        <p:txBody>
          <a:bodyPr>
            <a:normAutofit/>
          </a:bodyPr>
          <a:lstStyle/>
          <a:p>
            <a:pPr algn="just">
              <a:spcAft>
                <a:spcPts val="2400"/>
              </a:spcAft>
            </a:pPr>
            <a:r>
              <a:rPr lang="en-US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There has been uncertainty as to whether the condition is confined to children,</a:t>
            </a:r>
            <a:r>
              <a:rPr lang="en-US" sz="3200" b="0" i="0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and the appropriateness of excluding adults from case definitions is questionable.</a:t>
            </a:r>
          </a:p>
          <a:p>
            <a:pPr algn="just">
              <a:spcAft>
                <a:spcPts val="2400"/>
              </a:spcAft>
            </a:pPr>
            <a:r>
              <a:rPr lang="en-US" sz="3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Sporadic reports </a:t>
            </a:r>
            <a:r>
              <a:rPr lang="en-US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exist of a similar life-threatening condition, denominated </a:t>
            </a:r>
            <a:r>
              <a:rPr lang="en-US" sz="32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'multisystem inflammatory syndrome in adults' (MIS-A), </a:t>
            </a:r>
            <a:r>
              <a:rPr lang="en-US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which also usually requires intensive care.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5152489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D1F60-0395-4B4A-9F96-CEC826BFD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928" y="5262569"/>
            <a:ext cx="10699129" cy="1504963"/>
          </a:xfrm>
        </p:spPr>
        <p:txBody>
          <a:bodyPr>
            <a:normAutofit fontScale="92500"/>
          </a:bodyPr>
          <a:lstStyle/>
          <a:p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 June, an adult case of a Kawasaki-like multisystem inflammatory syndrome following SARS-CoV-2 infection was described in a 54-year-old woman from Israel with no history of autoimmune disease, who experienced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uveitis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 both eyes.</a:t>
            </a:r>
            <a:endParaRPr lang="en-IN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9577B0-F6C5-466F-A458-CF55D00155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333" b="27120"/>
          <a:stretch/>
        </p:blipFill>
        <p:spPr>
          <a:xfrm>
            <a:off x="0" y="0"/>
            <a:ext cx="11797057" cy="517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721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A91BA8-D11E-4FA8-8FE5-23CCC4D528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74" t="5955" r="8367" b="43751"/>
          <a:stretch/>
        </p:blipFill>
        <p:spPr>
          <a:xfrm>
            <a:off x="0" y="0"/>
            <a:ext cx="12192000" cy="514877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4061C1-AE72-46CA-AF0C-C5F27707D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84" y="5380893"/>
            <a:ext cx="10514428" cy="147710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800" b="0" i="0" dirty="0">
                <a:effectLst/>
                <a:latin typeface="Arial" panose="020B0604020202020204" pitchFamily="34" charset="0"/>
              </a:rPr>
              <a:t>A case involving a 36-year-old Hispanic American woman with clinical features otherwise consistent with MIS-C was reported from New York.</a:t>
            </a:r>
          </a:p>
          <a:p>
            <a:pPr marL="0" indent="0" algn="ctr">
              <a:buNone/>
            </a:pPr>
            <a:endParaRPr lang="en-US" sz="2800" dirty="0"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5162609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CD30910-9B5A-455A-A08A-8DA760A5D10A}"/>
              </a:ext>
            </a:extLst>
          </p:cNvPr>
          <p:cNvSpPr txBox="1"/>
          <p:nvPr/>
        </p:nvSpPr>
        <p:spPr>
          <a:xfrm>
            <a:off x="910881" y="4480355"/>
            <a:ext cx="10527104" cy="1961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 b="0" i="0" dirty="0">
                <a:effectLst/>
                <a:latin typeface="Arial" panose="020B0604020202020204" pitchFamily="34" charset="0"/>
              </a:rPr>
              <a:t>A </a:t>
            </a:r>
            <a:r>
              <a:rPr lang="en-US" sz="2800" dirty="0">
                <a:latin typeface="Arial" panose="020B0604020202020204" pitchFamily="34" charset="0"/>
              </a:rPr>
              <a:t>case report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 published in </a:t>
            </a:r>
            <a:r>
              <a:rPr lang="en-US" sz="2800" b="0" i="1" dirty="0">
                <a:effectLst/>
                <a:latin typeface="Arial" panose="020B0604020202020204" pitchFamily="34" charset="0"/>
              </a:rPr>
              <a:t>The Lancet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 regarding a 45-year-old Hispanic man who presented in New York with features strongly resembling MIS-C called for awareness of "a potential MIS-C-like condition in adults."</a:t>
            </a:r>
            <a:endParaRPr lang="en-IN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BA5164-511E-4382-A824-FFA3FA337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958" y="118684"/>
            <a:ext cx="8629650" cy="5810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5C89ED-9C45-4FCF-B889-091409DD2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2883"/>
            <a:ext cx="12090400" cy="3826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0B5958-B612-452B-B86A-9F43943D0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" y="915673"/>
            <a:ext cx="5665171" cy="32818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DEF5D3-7165-4EAD-ADA8-44C4BFF38E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3255" y="1768198"/>
            <a:ext cx="4804730" cy="157684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26288EA-60F7-4F0B-A18C-2613BBE55CE4}"/>
              </a:ext>
            </a:extLst>
          </p:cNvPr>
          <p:cNvSpPr txBox="1"/>
          <p:nvPr/>
        </p:nvSpPr>
        <p:spPr>
          <a:xfrm>
            <a:off x="424712" y="378730"/>
            <a:ext cx="66232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/>
              <a:t>Lancet . 2020 Jul 25;396(10246):e8-e10</a:t>
            </a:r>
          </a:p>
        </p:txBody>
      </p:sp>
    </p:spTree>
    <p:extLst>
      <p:ext uri="{BB962C8B-B14F-4D97-AF65-F5344CB8AC3E}">
        <p14:creationId xmlns:p14="http://schemas.microsoft.com/office/powerpoint/2010/main" val="21353580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1172F-6157-4869-8FB3-536FD0A5D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579" y="6081486"/>
            <a:ext cx="11072725" cy="7765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i="0" dirty="0">
                <a:effectLst/>
                <a:latin typeface="Arial" panose="020B0604020202020204" pitchFamily="34" charset="0"/>
              </a:rPr>
              <a:t>Further reports of multisystem inflammatory syndrome linked to COVID-19 exposure emerged in adults.</a:t>
            </a:r>
            <a:endParaRPr lang="en-IN" sz="2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DCC293-1336-46B4-BADB-D979A851FB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5" t="3399" r="1668" b="29579"/>
          <a:stretch/>
        </p:blipFill>
        <p:spPr>
          <a:xfrm>
            <a:off x="0" y="0"/>
            <a:ext cx="12282894" cy="608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122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3A39C-77DB-4C45-B9A6-7AD08A23D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595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IN" sz="9600" b="1" dirty="0">
                <a:latin typeface="Comic Sans MS" panose="030F0702030302020204" pitchFamily="66" charset="0"/>
              </a:rPr>
              <a:t>THANK YOU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16413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EC14D-A132-45BB-B26C-995054561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095" y="502920"/>
            <a:ext cx="9601200" cy="858915"/>
          </a:xfrm>
        </p:spPr>
        <p:txBody>
          <a:bodyPr>
            <a:normAutofit/>
          </a:bodyPr>
          <a:lstStyle/>
          <a:p>
            <a:r>
              <a:rPr lang="en-IN" b="1" dirty="0"/>
              <a:t>MIS-C Clinical Features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19D30-4749-494B-977E-2FA87B771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094" y="1801485"/>
            <a:ext cx="10670345" cy="4233555"/>
          </a:xfrm>
        </p:spPr>
        <p:txBody>
          <a:bodyPr>
            <a:normAutofit/>
          </a:bodyPr>
          <a:lstStyle/>
          <a:p>
            <a:pPr algn="l" fontAlgn="base"/>
            <a:r>
              <a:rPr lang="en-US" sz="2600" b="0" i="0" dirty="0">
                <a:effectLst/>
              </a:rPr>
              <a:t>Persistent fever</a:t>
            </a:r>
          </a:p>
          <a:p>
            <a:pPr algn="l" fontAlgn="base"/>
            <a:r>
              <a:rPr lang="en-US" sz="2600" dirty="0"/>
              <a:t>N</a:t>
            </a:r>
            <a:r>
              <a:rPr lang="en-US" sz="2600" b="0" i="0" dirty="0">
                <a:effectLst/>
              </a:rPr>
              <a:t>onspecific symptoms : abdominal pain, vomiting, headache, and fatigue.</a:t>
            </a:r>
          </a:p>
          <a:p>
            <a:pPr algn="l" fontAlgn="base"/>
            <a:r>
              <a:rPr lang="en-US" sz="2600" b="0" i="0" dirty="0">
                <a:effectLst/>
              </a:rPr>
              <a:t>Conjunctival injection (hyperemia) and rash resembling Kawasaki’s disease.</a:t>
            </a:r>
            <a:endParaRPr lang="en-US" sz="2600" b="1" baseline="30000" dirty="0"/>
          </a:p>
          <a:p>
            <a:pPr algn="l" fontAlgn="base"/>
            <a:r>
              <a:rPr lang="en-US" sz="2600" b="0" i="0" dirty="0">
                <a:effectLst/>
              </a:rPr>
              <a:t>Severely affected children have multiorgan failure and shock that requires inotropic support.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95447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66980-9A8A-4CE3-9A77-461471EBB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97" y="18255"/>
            <a:ext cx="10515600" cy="1325563"/>
          </a:xfrm>
        </p:spPr>
        <p:txBody>
          <a:bodyPr/>
          <a:lstStyle/>
          <a:p>
            <a:r>
              <a:rPr lang="en-IN" dirty="0"/>
              <a:t>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D1D2D-2C04-44B6-833A-AF0539BE3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153" y="1155064"/>
            <a:ext cx="11144795" cy="4879976"/>
          </a:xfrm>
        </p:spPr>
        <p:txBody>
          <a:bodyPr>
            <a:noAutofit/>
          </a:bodyPr>
          <a:lstStyle/>
          <a:p>
            <a:r>
              <a:rPr lang="en-US" sz="2600" dirty="0"/>
              <a:t>E</a:t>
            </a:r>
            <a:r>
              <a:rPr lang="en-US" sz="2600" b="0" i="0" dirty="0">
                <a:effectLst/>
              </a:rPr>
              <a:t>levated levels of :</a:t>
            </a:r>
          </a:p>
          <a:p>
            <a:pPr lvl="5">
              <a:lnSpc>
                <a:spcPct val="100000"/>
              </a:lnSpc>
              <a:spcAft>
                <a:spcPts val="1200"/>
              </a:spcAft>
            </a:pP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C-reactive protein</a:t>
            </a:r>
          </a:p>
          <a:p>
            <a:pPr lvl="5">
              <a:lnSpc>
                <a:spcPct val="100000"/>
              </a:lnSpc>
              <a:spcAft>
                <a:spcPts val="1200"/>
              </a:spcAft>
            </a:pP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Ferritin </a:t>
            </a:r>
          </a:p>
          <a:p>
            <a:pPr lvl="5">
              <a:lnSpc>
                <a:spcPct val="100000"/>
              </a:lnSpc>
              <a:spcAft>
                <a:spcPts val="1200"/>
              </a:spcAf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roponin</a:t>
            </a:r>
          </a:p>
          <a:p>
            <a:pPr lvl="5">
              <a:lnSpc>
                <a:spcPct val="100000"/>
              </a:lnSpc>
              <a:spcAft>
                <a:spcPts val="1800"/>
              </a:spcAft>
            </a:pP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N-terminal pro–B-type natriuretic peptide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600" b="0" i="0" dirty="0">
                <a:effectLst/>
              </a:rPr>
              <a:t>Reduced levels of: </a:t>
            </a:r>
          </a:p>
          <a:p>
            <a:pPr lvl="5">
              <a:lnSpc>
                <a:spcPct val="110000"/>
              </a:lnSpc>
              <a:spcAft>
                <a:spcPts val="600"/>
              </a:spcAft>
            </a:pP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Hemoglobin </a:t>
            </a:r>
          </a:p>
          <a:p>
            <a:pPr lvl="5">
              <a:lnSpc>
                <a:spcPct val="110000"/>
              </a:lnSpc>
              <a:spcAft>
                <a:spcPts val="600"/>
              </a:spcAft>
            </a:pP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Platelets </a:t>
            </a:r>
          </a:p>
          <a:p>
            <a:pPr lvl="5">
              <a:lnSpc>
                <a:spcPct val="110000"/>
              </a:lnSpc>
              <a:spcAft>
                <a:spcPts val="600"/>
              </a:spcAft>
            </a:pP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Lymphocytes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981783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66980-9A8A-4CE3-9A77-461471EBB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Resemblance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D1D2D-2C04-44B6-833A-AF0539BE3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9845" y="2417806"/>
            <a:ext cx="8384177" cy="3904617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Aft>
                <a:spcPts val="2400"/>
              </a:spcAft>
            </a:pPr>
            <a:r>
              <a:rPr lang="en-US" sz="3600" b="0" i="0" dirty="0">
                <a:effectLst/>
              </a:rPr>
              <a:t>Kawasaki’s disease</a:t>
            </a:r>
            <a:endParaRPr lang="en-US" sz="3600" b="1" i="0" baseline="30000" dirty="0">
              <a:effectLst/>
            </a:endParaRPr>
          </a:p>
          <a:p>
            <a:pPr>
              <a:lnSpc>
                <a:spcPct val="130000"/>
              </a:lnSpc>
              <a:spcAft>
                <a:spcPts val="2400"/>
              </a:spcAft>
            </a:pPr>
            <a:r>
              <a:rPr lang="en-US" sz="3600" b="0" i="0" dirty="0">
                <a:effectLst/>
              </a:rPr>
              <a:t>Macrophage activation syndrome</a:t>
            </a:r>
            <a:endParaRPr lang="en-US" sz="3600" b="1" i="0" baseline="30000" dirty="0">
              <a:effectLst/>
            </a:endParaRPr>
          </a:p>
          <a:p>
            <a:pPr>
              <a:lnSpc>
                <a:spcPct val="130000"/>
              </a:lnSpc>
              <a:spcAft>
                <a:spcPts val="2400"/>
              </a:spcAft>
            </a:pPr>
            <a:r>
              <a:rPr lang="en-US" sz="3600" b="0" i="0" dirty="0">
                <a:effectLst/>
              </a:rPr>
              <a:t>Staphylococcal toxic shock syndrome</a:t>
            </a:r>
          </a:p>
          <a:p>
            <a:pPr>
              <a:lnSpc>
                <a:spcPct val="130000"/>
              </a:lnSpc>
              <a:spcAft>
                <a:spcPts val="2400"/>
              </a:spcAft>
            </a:pP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727251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9A67E4-9D9B-4BC1-91EC-9FFEB9663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13" t="1328" r="-1"/>
          <a:stretch/>
        </p:blipFill>
        <p:spPr>
          <a:xfrm>
            <a:off x="388034" y="348510"/>
            <a:ext cx="11415932" cy="6160979"/>
          </a:xfrm>
        </p:spPr>
      </p:pic>
    </p:spTree>
    <p:extLst>
      <p:ext uri="{BB962C8B-B14F-4D97-AF65-F5344CB8AC3E}">
        <p14:creationId xmlns:p14="http://schemas.microsoft.com/office/powerpoint/2010/main" val="2353505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8D9B2-A4DC-41F5-B69E-651FEC834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21942"/>
            <a:ext cx="9601200" cy="807868"/>
          </a:xfrm>
        </p:spPr>
        <p:txBody>
          <a:bodyPr>
            <a:normAutofit/>
          </a:bodyPr>
          <a:lstStyle/>
          <a:p>
            <a:pPr algn="ctr"/>
            <a:r>
              <a:rPr lang="en-IN" b="1" dirty="0"/>
              <a:t>Mechanism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A96AB4-E15E-4476-B139-8621CA0A5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49" t="3346" r="1476"/>
          <a:stretch/>
        </p:blipFill>
        <p:spPr>
          <a:xfrm>
            <a:off x="1305017" y="1225118"/>
            <a:ext cx="9765437" cy="5410940"/>
          </a:xfrm>
        </p:spPr>
      </p:pic>
    </p:spTree>
    <p:extLst>
      <p:ext uri="{BB962C8B-B14F-4D97-AF65-F5344CB8AC3E}">
        <p14:creationId xmlns:p14="http://schemas.microsoft.com/office/powerpoint/2010/main" val="3221091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52AB20-7372-46FD-A7FE-04BDE4BB9F60}"/>
              </a:ext>
            </a:extLst>
          </p:cNvPr>
          <p:cNvSpPr txBox="1"/>
          <p:nvPr/>
        </p:nvSpPr>
        <p:spPr>
          <a:xfrm>
            <a:off x="-56606" y="90232"/>
            <a:ext cx="122486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Multisystem Inflammatory Syndrome (MIS-C) VS Kawasaki disease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DF7F5A34-EB44-492C-9CE8-EE06E2CA9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49447"/>
              </p:ext>
            </p:extLst>
          </p:nvPr>
        </p:nvGraphicFramePr>
        <p:xfrm>
          <a:off x="0" y="820445"/>
          <a:ext cx="12191999" cy="54584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370036">
                  <a:extLst>
                    <a:ext uri="{9D8B030D-6E8A-4147-A177-3AD203B41FA5}">
                      <a16:colId xmlns:a16="http://schemas.microsoft.com/office/drawing/2014/main" val="4051203967"/>
                    </a:ext>
                  </a:extLst>
                </a:gridCol>
                <a:gridCol w="5821963">
                  <a:extLst>
                    <a:ext uri="{9D8B030D-6E8A-4147-A177-3AD203B41FA5}">
                      <a16:colId xmlns:a16="http://schemas.microsoft.com/office/drawing/2014/main" val="3738320974"/>
                    </a:ext>
                  </a:extLst>
                </a:gridCol>
              </a:tblGrid>
              <a:tr h="504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MIS-C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KAWASAKI DSEASE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99209"/>
                  </a:ext>
                </a:extLst>
              </a:tr>
              <a:tr h="375450">
                <a:tc>
                  <a:txBody>
                    <a:bodyPr/>
                    <a:lstStyle/>
                    <a:p>
                      <a:r>
                        <a:rPr lang="en-US" dirty="0"/>
                        <a:t>Mean age 10-11 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 age 2 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2760342"/>
                  </a:ext>
                </a:extLst>
              </a:tr>
              <a:tr h="456489">
                <a:tc>
                  <a:txBody>
                    <a:bodyPr/>
                    <a:lstStyle/>
                    <a:p>
                      <a:r>
                        <a:rPr lang="en-US" dirty="0"/>
                        <a:t>Individuals with African heritage appear at highest risk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Asians at highest risk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1872487"/>
                  </a:ext>
                </a:extLst>
              </a:tr>
              <a:tr h="375450">
                <a:tc>
                  <a:txBody>
                    <a:bodyPr/>
                    <a:lstStyle/>
                    <a:p>
                      <a:r>
                        <a:rPr lang="en-US" dirty="0"/>
                        <a:t>Severe abdominal pain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Less severe GI complaints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7704271"/>
                  </a:ext>
                </a:extLst>
              </a:tr>
              <a:tr h="657039">
                <a:tc>
                  <a:txBody>
                    <a:bodyPr/>
                    <a:lstStyle/>
                    <a:p>
                      <a:r>
                        <a:rPr lang="en-US" dirty="0"/>
                        <a:t>Myocardial dysfunction/myocarditis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Coronary artery abnormalities (25%-60% in Kawasaki shock syndrome)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9937421"/>
                  </a:ext>
                </a:extLst>
              </a:tr>
              <a:tr h="375450">
                <a:tc>
                  <a:txBody>
                    <a:bodyPr/>
                    <a:lstStyle/>
                    <a:p>
                      <a:r>
                        <a:rPr lang="en-US" dirty="0"/>
                        <a:t>Acute kidney injury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Renal involvement very rare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7235898"/>
                  </a:ext>
                </a:extLst>
              </a:tr>
              <a:tr h="648978">
                <a:tc>
                  <a:txBody>
                    <a:bodyPr/>
                    <a:lstStyle/>
                    <a:p>
                      <a:r>
                        <a:rPr lang="en-US" dirty="0"/>
                        <a:t>NT-pro-BNP and troponin ↑↑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often reported (myocardial dysfunction less severe) but generally normal to mildly increased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0448412"/>
                  </a:ext>
                </a:extLst>
              </a:tr>
              <a:tr h="375450">
                <a:tc>
                  <a:txBody>
                    <a:bodyPr/>
                    <a:lstStyle/>
                    <a:p>
                      <a:r>
                        <a:rPr lang="en-US" dirty="0"/>
                        <a:t>Ferritin, triglycerides, and CRP ↑↑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Same. but less severe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5185236"/>
                  </a:ext>
                </a:extLst>
              </a:tr>
              <a:tr h="657039">
                <a:tc>
                  <a:txBody>
                    <a:bodyPr/>
                    <a:lstStyle/>
                    <a:p>
                      <a:r>
                        <a:rPr lang="en-US" dirty="0"/>
                        <a:t>Platelet count ↓ and normalizes with</a:t>
                      </a:r>
                    </a:p>
                    <a:p>
                      <a:r>
                        <a:rPr lang="en-US" dirty="0"/>
                        <a:t>recovery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Marked thrombocytosis by day 10-14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1992265"/>
                  </a:ext>
                </a:extLst>
              </a:tr>
              <a:tr h="375450">
                <a:tc>
                  <a:txBody>
                    <a:bodyPr/>
                    <a:lstStyle/>
                    <a:p>
                      <a:r>
                        <a:rPr lang="en-US" dirty="0"/>
                        <a:t>Lymphopenia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Lymphopenia not described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1933500"/>
                  </a:ext>
                </a:extLst>
              </a:tr>
              <a:tr h="657039">
                <a:tc>
                  <a:txBody>
                    <a:bodyPr/>
                    <a:lstStyle/>
                    <a:p>
                      <a:r>
                        <a:rPr lang="en-US" dirty="0"/>
                        <a:t>Association with SARS -CoV2 infection (2-4 week prior)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Specific etiology still unknown; no association with SARS COV2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8683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17180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1474</Words>
  <Application>Microsoft Office PowerPoint</Application>
  <PresentationFormat>Widescreen</PresentationFormat>
  <Paragraphs>153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Comic Sans MS</vt:lpstr>
      <vt:lpstr>ff-quadraat-web-pro</vt:lpstr>
      <vt:lpstr>ff-scala-sans-pro</vt:lpstr>
      <vt:lpstr>inherit</vt:lpstr>
      <vt:lpstr>Open Sans</vt:lpstr>
      <vt:lpstr>Wingdings</vt:lpstr>
      <vt:lpstr>1_Office Theme</vt:lpstr>
      <vt:lpstr>PowerPoint Presentation</vt:lpstr>
      <vt:lpstr>Clinical Questions</vt:lpstr>
      <vt:lpstr>Initial Reports</vt:lpstr>
      <vt:lpstr>MIS-C Clinical Features</vt:lpstr>
      <vt:lpstr>Investigations</vt:lpstr>
      <vt:lpstr>Resemblance </vt:lpstr>
      <vt:lpstr>PowerPoint Presentation</vt:lpstr>
      <vt:lpstr>Mechanism</vt:lpstr>
      <vt:lpstr>PowerPoint Presentation</vt:lpstr>
      <vt:lpstr>Preliminary WHO case definition</vt:lpstr>
      <vt:lpstr>Treatment </vt:lpstr>
      <vt:lpstr>PowerPoint Presentation</vt:lpstr>
      <vt:lpstr>   </vt:lpstr>
      <vt:lpstr>Background</vt:lpstr>
      <vt:lpstr>Methods </vt:lpstr>
      <vt:lpstr>Outcome measures</vt:lpstr>
      <vt:lpstr>Statistical analysis </vt:lpstr>
      <vt:lpstr>Case Material</vt:lpstr>
      <vt:lpstr>PowerPoint Presentation</vt:lpstr>
      <vt:lpstr>Treatments during First 5 Days of Hospitalization</vt:lpstr>
      <vt:lpstr>PowerPoint Presentation</vt:lpstr>
      <vt:lpstr>Primary outcomes </vt:lpstr>
      <vt:lpstr>Secondary outcomes </vt:lpstr>
      <vt:lpstr>PowerPoint Presentation</vt:lpstr>
      <vt:lpstr>PowerPoint Presentation</vt:lpstr>
      <vt:lpstr>Effect of immunomodulation on blood markers </vt:lpstr>
      <vt:lpstr>Changes in Levels of C-Reactive Protein, Troponin, and Ferritin, According to Type of Treatment and Timing</vt:lpstr>
      <vt:lpstr>Changes in Levels of C-Reactive Protein, Troponin, and Ferritin, According to Type of Treatment and Timing</vt:lpstr>
      <vt:lpstr>Changes in Levels of C-Reactive Protein, Troponin, and Ferritin, According to Type of Treatment and Timing</vt:lpstr>
      <vt:lpstr>PowerPoint Presentation</vt:lpstr>
      <vt:lpstr>Conclusions</vt:lpstr>
      <vt:lpstr>Strengths of the study</vt:lpstr>
      <vt:lpstr>Weaknesses of the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NEW_USER</dc:creator>
  <cp:lastModifiedBy>NEW_USER</cp:lastModifiedBy>
  <cp:revision>7</cp:revision>
  <dcterms:created xsi:type="dcterms:W3CDTF">2021-07-23T04:43:59Z</dcterms:created>
  <dcterms:modified xsi:type="dcterms:W3CDTF">2021-07-28T04:51:28Z</dcterms:modified>
</cp:coreProperties>
</file>